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67" r:id="rId4"/>
    <p:sldId id="268" r:id="rId5"/>
    <p:sldId id="284" r:id="rId6"/>
    <p:sldId id="269" r:id="rId7"/>
    <p:sldId id="285" r:id="rId8"/>
    <p:sldId id="270" r:id="rId9"/>
    <p:sldId id="271" r:id="rId10"/>
    <p:sldId id="286" r:id="rId11"/>
    <p:sldId id="272" r:id="rId12"/>
    <p:sldId id="273" r:id="rId13"/>
    <p:sldId id="274" r:id="rId14"/>
    <p:sldId id="258" r:id="rId15"/>
    <p:sldId id="259" r:id="rId16"/>
    <p:sldId id="275" r:id="rId17"/>
    <p:sldId id="276" r:id="rId18"/>
    <p:sldId id="279" r:id="rId19"/>
    <p:sldId id="277" r:id="rId20"/>
    <p:sldId id="278" r:id="rId21"/>
    <p:sldId id="280" r:id="rId22"/>
    <p:sldId id="281" r:id="rId23"/>
    <p:sldId id="282" r:id="rId24"/>
    <p:sldId id="283" r:id="rId25"/>
  </p:sldIdLst>
  <p:sldSz cx="9144000" cy="5143500" type="screen16x9"/>
  <p:notesSz cx="6858000" cy="9144000"/>
  <p:embeddedFontLst>
    <p:embeddedFont>
      <p:font typeface="Montserrat" pitchFamily="2" charset="77"/>
      <p:regular r:id="rId27"/>
      <p:bold r:id="rId28"/>
      <p:italic r:id="rId29"/>
      <p:boldItalic r:id="rId30"/>
    </p:embeddedFont>
    <p:embeddedFont>
      <p:font typeface="Montserrat ExtraBold" pitchFamily="2" charset="77"/>
      <p:bold r:id="rId31"/>
      <p:italic r:id="rId32"/>
      <p:boldItalic r:id="rId33"/>
    </p:embeddedFont>
    <p:embeddedFont>
      <p:font typeface="Montserrat Medium" pitchFamily="2" charset="77"/>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158"/>
    <p:restoredTop sz="94749"/>
  </p:normalViewPr>
  <p:slideViewPr>
    <p:cSldViewPr snapToGrid="0">
      <p:cViewPr varScale="1">
        <p:scale>
          <a:sx n="186" d="100"/>
          <a:sy n="186" d="100"/>
        </p:scale>
        <p:origin x="1792"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f4c32d58e4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f4c32d58e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335220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438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73413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006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f4c32d58e4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f4c32d58e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5389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48785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300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717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551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2781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75240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4117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4c32d58e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4c32d58e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888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1207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913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f4c32d58e4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f4c32d58e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48072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2454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f4c32d58e4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f4c32d58e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2668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415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4c32d58e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4c32d58e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141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419"/>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44575"/>
            <a:ext cx="8520600" cy="2467752"/>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s-ES" dirty="0">
                <a:solidFill>
                  <a:srgbClr val="E122BB"/>
                </a:solidFill>
                <a:latin typeface="Montserrat ExtraBold"/>
                <a:ea typeface="Montserrat ExtraBold"/>
                <a:cs typeface="Montserrat ExtraBold"/>
                <a:sym typeface="Montserrat ExtraBold"/>
              </a:rPr>
              <a:t>Arreglos</a:t>
            </a:r>
            <a:endParaRPr dirty="0">
              <a:solidFill>
                <a:srgbClr val="E122BB"/>
              </a:solidFill>
              <a:latin typeface="Montserrat ExtraBold"/>
              <a:ea typeface="Montserrat ExtraBold"/>
              <a:cs typeface="Montserrat ExtraBold"/>
              <a:sym typeface="Montserrat ExtraBold"/>
            </a:endParaRPr>
          </a:p>
        </p:txBody>
      </p:sp>
      <p:sp>
        <p:nvSpPr>
          <p:cNvPr id="55" name="Google Shape;55;p13"/>
          <p:cNvSpPr txBox="1">
            <a:spLocks noGrp="1"/>
          </p:cNvSpPr>
          <p:nvPr>
            <p:ph type="ctrTitle"/>
          </p:nvPr>
        </p:nvSpPr>
        <p:spPr>
          <a:xfrm>
            <a:off x="253325" y="113350"/>
            <a:ext cx="8520600" cy="41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419" sz="1700">
                <a:solidFill>
                  <a:srgbClr val="E122BB"/>
                </a:solidFill>
                <a:latin typeface="Montserrat ExtraBold"/>
                <a:ea typeface="Montserrat ExtraBold"/>
                <a:cs typeface="Montserrat ExtraBold"/>
                <a:sym typeface="Montserrat ExtraBold"/>
              </a:rPr>
              <a:t>Programación I</a:t>
            </a:r>
            <a:endParaRPr sz="1700">
              <a:solidFill>
                <a:srgbClr val="E122BB"/>
              </a:solidFill>
              <a:latin typeface="Montserrat ExtraBold"/>
              <a:ea typeface="Montserrat ExtraBold"/>
              <a:cs typeface="Montserrat ExtraBold"/>
              <a:sym typeface="Montserrat Extra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ES" sz="2920" b="1" dirty="0">
                <a:solidFill>
                  <a:srgbClr val="E122BB"/>
                </a:solidFill>
                <a:latin typeface="Montserrat"/>
                <a:ea typeface="Montserrat"/>
                <a:cs typeface="Montserrat"/>
                <a:sym typeface="Montserrat"/>
              </a:rPr>
              <a:t>Acceso a los elementos </a:t>
            </a:r>
            <a:endParaRPr sz="2920" b="1" dirty="0">
              <a:solidFill>
                <a:srgbClr val="E122BB"/>
              </a:solidFill>
              <a:latin typeface="Montserrat"/>
              <a:ea typeface="Montserrat"/>
              <a:cs typeface="Montserrat"/>
              <a:sym typeface="Montserrat"/>
            </a:endParaRPr>
          </a:p>
        </p:txBody>
      </p:sp>
      <p:pic>
        <p:nvPicPr>
          <p:cNvPr id="5122" name="Picture 2">
            <a:extLst>
              <a:ext uri="{FF2B5EF4-FFF2-40B4-BE49-F238E27FC236}">
                <a16:creationId xmlns:a16="http://schemas.microsoft.com/office/drawing/2014/main" id="{5A756139-B034-8B46-5210-51A8B3BF1E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263" y="1326911"/>
            <a:ext cx="8111782" cy="3388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045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Capacidad limitada</a:t>
            </a: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La capacidad de almacenamiento del array está limitada por la cantidad de memoria disponible en el sistema.</a:t>
            </a:r>
          </a:p>
        </p:txBody>
      </p:sp>
    </p:spTree>
    <p:extLst>
      <p:ext uri="{BB962C8B-B14F-4D97-AF65-F5344CB8AC3E}">
        <p14:creationId xmlns:p14="http://schemas.microsoft.com/office/powerpoint/2010/main" val="887030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Los elementos del array están ordenados</a:t>
            </a: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Los elementos de un array están ordenados secuencialmente, lo que permite realizar operaciones de búsqueda y ordenación.</a:t>
            </a:r>
          </a:p>
        </p:txBody>
      </p:sp>
    </p:spTree>
    <p:extLst>
      <p:ext uri="{BB962C8B-B14F-4D97-AF65-F5344CB8AC3E}">
        <p14:creationId xmlns:p14="http://schemas.microsoft.com/office/powerpoint/2010/main" val="3470425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Se pueden inicializar en la declaración o mediante un bucle</a:t>
            </a: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Los elementos de un array se pueden inicializar al declarar el array o mediante un bucle.</a:t>
            </a:r>
          </a:p>
        </p:txBody>
      </p:sp>
    </p:spTree>
    <p:extLst>
      <p:ext uri="{BB962C8B-B14F-4D97-AF65-F5344CB8AC3E}">
        <p14:creationId xmlns:p14="http://schemas.microsoft.com/office/powerpoint/2010/main" val="2099839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ES" sz="2920" b="1" dirty="0">
                <a:solidFill>
                  <a:srgbClr val="E122BB"/>
                </a:solidFill>
                <a:latin typeface="Montserrat"/>
                <a:ea typeface="Montserrat"/>
                <a:cs typeface="Montserrat"/>
                <a:sym typeface="Montserrat"/>
              </a:rPr>
              <a:t>Arreglos Unidimensionales</a:t>
            </a: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p:txBody>
      </p:sp>
      <p:sp>
        <p:nvSpPr>
          <p:cNvPr id="67" name="Google Shape;67;p15"/>
          <p:cNvSpPr txBox="1"/>
          <p:nvPr/>
        </p:nvSpPr>
        <p:spPr>
          <a:xfrm>
            <a:off x="362550" y="3403157"/>
            <a:ext cx="8465700" cy="1391479"/>
          </a:xfrm>
          <a:prstGeom prst="rect">
            <a:avLst/>
          </a:prstGeom>
          <a:noFill/>
          <a:ln>
            <a:noFill/>
          </a:ln>
        </p:spPr>
        <p:txBody>
          <a:bodyPr spcFirstLastPara="1" wrap="square" lIns="91425" tIns="91425" rIns="91425" bIns="91425" anchor="t" anchorCtr="0">
            <a:noAutofit/>
          </a:bodyPr>
          <a:lstStyle/>
          <a:p>
            <a:r>
              <a:rPr lang="es-ES_tradnl" sz="2000" dirty="0">
                <a:effectLst/>
              </a:rPr>
              <a:t>En este ejemplo, tenemos un arreglo unidimensional. Cada elemento tiene un valor numérico y está almacenado en un índice específico del arreglo. Para acceder a un valor específico en el arreglo, puedes utilizar su índice correspondiente.</a:t>
            </a:r>
          </a:p>
        </p:txBody>
      </p:sp>
      <p:pic>
        <p:nvPicPr>
          <p:cNvPr id="2" name="Picture 1">
            <a:extLst>
              <a:ext uri="{FF2B5EF4-FFF2-40B4-BE49-F238E27FC236}">
                <a16:creationId xmlns:a16="http://schemas.microsoft.com/office/drawing/2014/main" id="{FD871D3B-8548-D916-1FA0-FAEF71A1DB3C}"/>
              </a:ext>
            </a:extLst>
          </p:cNvPr>
          <p:cNvPicPr>
            <a:picLocks noChangeAspect="1"/>
          </p:cNvPicPr>
          <p:nvPr/>
        </p:nvPicPr>
        <p:blipFill>
          <a:blip r:embed="rId4"/>
          <a:stretch>
            <a:fillRect/>
          </a:stretch>
        </p:blipFill>
        <p:spPr>
          <a:xfrm>
            <a:off x="685800" y="1135782"/>
            <a:ext cx="7772400" cy="22673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Declaración e inicialización de un arreglo</a:t>
            </a:r>
            <a:br>
              <a:rPr lang="es-419" sz="2920" b="1" dirty="0">
                <a:solidFill>
                  <a:srgbClr val="E122BB"/>
                </a:solidFill>
                <a:latin typeface="Montserrat"/>
                <a:ea typeface="Montserrat"/>
                <a:cs typeface="Montserrat"/>
                <a:sym typeface="Montserrat"/>
              </a:rPr>
            </a:br>
            <a:endParaRPr lang="en-US" sz="2920" b="1" dirty="0">
              <a:solidFill>
                <a:srgbClr val="E122BB"/>
              </a:solidFill>
              <a:latin typeface="Montserrat"/>
              <a:ea typeface="Montserrat"/>
              <a:cs typeface="Montserrat"/>
              <a:sym typeface="Montserrat"/>
            </a:endParaRP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1F80F790-324C-77BE-37D5-860DCE24ECB7}"/>
              </a:ext>
            </a:extLst>
          </p:cNvPr>
          <p:cNvPicPr>
            <a:picLocks noChangeAspect="1"/>
          </p:cNvPicPr>
          <p:nvPr/>
        </p:nvPicPr>
        <p:blipFill>
          <a:blip r:embed="rId4"/>
          <a:stretch>
            <a:fillRect/>
          </a:stretch>
        </p:blipFill>
        <p:spPr>
          <a:xfrm>
            <a:off x="590384" y="1383526"/>
            <a:ext cx="6395098" cy="3109811"/>
          </a:xfrm>
          <a:prstGeom prst="rect">
            <a:avLst/>
          </a:prstGeom>
        </p:spPr>
      </p:pic>
      <p:sp>
        <p:nvSpPr>
          <p:cNvPr id="74" name="Google Shape;74;p16"/>
          <p:cNvSpPr txBox="1"/>
          <p:nvPr/>
        </p:nvSpPr>
        <p:spPr>
          <a:xfrm>
            <a:off x="6767824" y="2295421"/>
            <a:ext cx="2209200" cy="813538"/>
          </a:xfrm>
          <a:prstGeom prst="rect">
            <a:avLst/>
          </a:prstGeom>
          <a:solidFill>
            <a:srgbClr val="E122BB"/>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sz="1200" dirty="0">
                <a:solidFill>
                  <a:schemeClr val="lt1"/>
                </a:solidFill>
              </a:rPr>
              <a:t>Un arreglo unidimensional, también conocido como vector o array unidimensional.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Inicialización con valores explícitos</a:t>
            </a:r>
            <a:br>
              <a:rPr lang="es-419" sz="2920" b="1" dirty="0">
                <a:solidFill>
                  <a:srgbClr val="E122BB"/>
                </a:solidFill>
                <a:latin typeface="Montserrat"/>
                <a:ea typeface="Montserrat"/>
                <a:cs typeface="Montserrat"/>
                <a:sym typeface="Montserrat"/>
              </a:rPr>
            </a:br>
            <a:endParaRPr sz="2920" b="1" dirty="0">
              <a:solidFill>
                <a:srgbClr val="E122BB"/>
              </a:solidFill>
              <a:latin typeface="Montserrat"/>
              <a:ea typeface="Montserrat"/>
              <a:cs typeface="Montserrat"/>
              <a:sym typeface="Montserrat"/>
            </a:endParaRPr>
          </a:p>
        </p:txBody>
      </p:sp>
      <p:sp>
        <p:nvSpPr>
          <p:cNvPr id="74" name="Google Shape;74;p16"/>
          <p:cNvSpPr txBox="1"/>
          <p:nvPr/>
        </p:nvSpPr>
        <p:spPr>
          <a:xfrm>
            <a:off x="6767824" y="1581293"/>
            <a:ext cx="2209200" cy="2743200"/>
          </a:xfrm>
          <a:prstGeom prst="rect">
            <a:avLst/>
          </a:prstGeom>
          <a:solidFill>
            <a:srgbClr val="E122BB"/>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sz="1200" dirty="0">
                <a:solidFill>
                  <a:schemeClr val="lt1"/>
                </a:solidFill>
              </a:rPr>
              <a:t>En este ejemplo, creamos un arreglo de enteros llamado arreglo e inicializamos sus elementos con los valores {10, 20, 30, 40, 50} en el momento de la declaración. Java infiere automáticamente el tamaño del arreglo en base al número de elementos proporcionados en la inicialización. Luego, utilizamos un bucle para imprimir los elementos del arreglo.</a:t>
            </a:r>
          </a:p>
          <a:p>
            <a:pPr marL="0" lvl="0" indent="0" algn="l" rtl="0">
              <a:spcBef>
                <a:spcPts val="0"/>
              </a:spcBef>
              <a:spcAft>
                <a:spcPts val="0"/>
              </a:spcAft>
              <a:buNone/>
            </a:pPr>
            <a:endParaRPr lang="es-419" sz="1200" dirty="0">
              <a:solidFill>
                <a:schemeClr val="lt1"/>
              </a:solidFill>
            </a:endParaRPr>
          </a:p>
        </p:txBody>
      </p:sp>
      <p:pic>
        <p:nvPicPr>
          <p:cNvPr id="5" name="Picture 4">
            <a:extLst>
              <a:ext uri="{FF2B5EF4-FFF2-40B4-BE49-F238E27FC236}">
                <a16:creationId xmlns:a16="http://schemas.microsoft.com/office/drawing/2014/main" id="{8CBFC7B4-8359-9444-636A-81C1EEB1553C}"/>
              </a:ext>
            </a:extLst>
          </p:cNvPr>
          <p:cNvPicPr>
            <a:picLocks noChangeAspect="1"/>
          </p:cNvPicPr>
          <p:nvPr/>
        </p:nvPicPr>
        <p:blipFill>
          <a:blip r:embed="rId4"/>
          <a:stretch>
            <a:fillRect/>
          </a:stretch>
        </p:blipFill>
        <p:spPr>
          <a:xfrm>
            <a:off x="615423" y="1326911"/>
            <a:ext cx="4893778" cy="716662"/>
          </a:xfrm>
          <a:prstGeom prst="rect">
            <a:avLst/>
          </a:prstGeom>
        </p:spPr>
      </p:pic>
    </p:spTree>
    <p:extLst>
      <p:ext uri="{BB962C8B-B14F-4D97-AF65-F5344CB8AC3E}">
        <p14:creationId xmlns:p14="http://schemas.microsoft.com/office/powerpoint/2010/main" val="3507344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Inicialización con valores explícitos</a:t>
            </a:r>
            <a:br>
              <a:rPr lang="es-419" sz="2920" b="1" dirty="0">
                <a:solidFill>
                  <a:srgbClr val="E122BB"/>
                </a:solidFill>
                <a:latin typeface="Montserrat"/>
                <a:ea typeface="Montserrat"/>
                <a:cs typeface="Montserrat"/>
                <a:sym typeface="Montserrat"/>
              </a:rPr>
            </a:br>
            <a:endParaRPr sz="2920" b="1" dirty="0">
              <a:solidFill>
                <a:srgbClr val="E122BB"/>
              </a:solidFill>
              <a:latin typeface="Montserrat"/>
              <a:ea typeface="Montserrat"/>
              <a:cs typeface="Montserrat"/>
              <a:sym typeface="Montserrat"/>
            </a:endParaRPr>
          </a:p>
        </p:txBody>
      </p:sp>
      <p:sp>
        <p:nvSpPr>
          <p:cNvPr id="74" name="Google Shape;74;p16"/>
          <p:cNvSpPr txBox="1"/>
          <p:nvPr/>
        </p:nvSpPr>
        <p:spPr>
          <a:xfrm>
            <a:off x="6767824" y="1581293"/>
            <a:ext cx="2209200" cy="2172560"/>
          </a:xfrm>
          <a:prstGeom prst="rect">
            <a:avLst/>
          </a:prstGeom>
          <a:solidFill>
            <a:srgbClr val="E122BB"/>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sz="1200" dirty="0">
                <a:solidFill>
                  <a:schemeClr val="lt1"/>
                </a:solidFill>
              </a:rPr>
              <a:t>En este ejemplo, creamos un arreglo de enteros llamado arreglo utilizando un constructor con new int[5]. Esto indica que el tamaño del arreglo será de 5 elementos. Luego, asignamos valores a cada elemento del arreglo y finalmente imprimimos sus elementos.</a:t>
            </a:r>
          </a:p>
          <a:p>
            <a:pPr marL="0" lvl="0" indent="0" algn="l" rtl="0">
              <a:spcBef>
                <a:spcPts val="0"/>
              </a:spcBef>
              <a:spcAft>
                <a:spcPts val="0"/>
              </a:spcAft>
              <a:buNone/>
            </a:pPr>
            <a:endParaRPr lang="es-419" sz="1200" dirty="0">
              <a:solidFill>
                <a:schemeClr val="lt1"/>
              </a:solidFill>
            </a:endParaRPr>
          </a:p>
        </p:txBody>
      </p:sp>
      <p:pic>
        <p:nvPicPr>
          <p:cNvPr id="2" name="Picture 1">
            <a:extLst>
              <a:ext uri="{FF2B5EF4-FFF2-40B4-BE49-F238E27FC236}">
                <a16:creationId xmlns:a16="http://schemas.microsoft.com/office/drawing/2014/main" id="{0E420A1E-0A55-45F1-2AC4-E73CFC5FC258}"/>
              </a:ext>
            </a:extLst>
          </p:cNvPr>
          <p:cNvPicPr>
            <a:picLocks noChangeAspect="1"/>
          </p:cNvPicPr>
          <p:nvPr/>
        </p:nvPicPr>
        <p:blipFill>
          <a:blip r:embed="rId4"/>
          <a:stretch>
            <a:fillRect/>
          </a:stretch>
        </p:blipFill>
        <p:spPr>
          <a:xfrm>
            <a:off x="555171" y="1331781"/>
            <a:ext cx="6065635" cy="2289480"/>
          </a:xfrm>
          <a:prstGeom prst="rect">
            <a:avLst/>
          </a:prstGeom>
        </p:spPr>
      </p:pic>
    </p:spTree>
    <p:extLst>
      <p:ext uri="{BB962C8B-B14F-4D97-AF65-F5344CB8AC3E}">
        <p14:creationId xmlns:p14="http://schemas.microsoft.com/office/powerpoint/2010/main" val="25262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Operaciones sobre arreglos</a:t>
            </a:r>
          </a:p>
        </p:txBody>
      </p:sp>
    </p:spTree>
    <p:extLst>
      <p:ext uri="{BB962C8B-B14F-4D97-AF65-F5344CB8AC3E}">
        <p14:creationId xmlns:p14="http://schemas.microsoft.com/office/powerpoint/2010/main" val="1775478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Recorrer usando un bucle for:</a:t>
            </a:r>
            <a:endParaRPr sz="2920" b="1" dirty="0">
              <a:solidFill>
                <a:srgbClr val="E122BB"/>
              </a:solidFill>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6F1FABC8-5C10-4FC9-A807-3E58BEF1CF62}"/>
              </a:ext>
            </a:extLst>
          </p:cNvPr>
          <p:cNvPicPr>
            <a:picLocks noChangeAspect="1"/>
          </p:cNvPicPr>
          <p:nvPr/>
        </p:nvPicPr>
        <p:blipFill>
          <a:blip r:embed="rId4"/>
          <a:stretch>
            <a:fillRect/>
          </a:stretch>
        </p:blipFill>
        <p:spPr>
          <a:xfrm>
            <a:off x="644575" y="1366101"/>
            <a:ext cx="6519371" cy="1768821"/>
          </a:xfrm>
          <a:prstGeom prst="rect">
            <a:avLst/>
          </a:prstGeom>
        </p:spPr>
      </p:pic>
    </p:spTree>
    <p:extLst>
      <p:ext uri="{BB962C8B-B14F-4D97-AF65-F5344CB8AC3E}">
        <p14:creationId xmlns:p14="http://schemas.microsoft.com/office/powerpoint/2010/main" val="1111591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0" y="744575"/>
            <a:ext cx="8520600" cy="947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Arreglos</a:t>
            </a:r>
            <a:endParaRPr dirty="0">
              <a:solidFill>
                <a:srgbClr val="E122BB"/>
              </a:solidFill>
              <a:latin typeface="Montserrat ExtraBold"/>
              <a:ea typeface="Montserrat ExtraBold"/>
              <a:cs typeface="Montserrat ExtraBold"/>
              <a:sym typeface="Montserrat ExtraBold"/>
            </a:endParaRPr>
          </a:p>
        </p:txBody>
      </p:sp>
      <p:sp>
        <p:nvSpPr>
          <p:cNvPr id="61" name="Google Shape;61;p14"/>
          <p:cNvSpPr txBox="1"/>
          <p:nvPr/>
        </p:nvSpPr>
        <p:spPr>
          <a:xfrm>
            <a:off x="783625" y="1692274"/>
            <a:ext cx="7769400" cy="226747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Los arrays son una forma de almacenar múltiples valores del mismo tipo en una sola variable. Es como si tuvieras una caja con muchos compartimentos, donde cada compartimento puede contener un valor diferente. Para acceder a un valor específico en el array, puedes hacerlo utilizando un índice numérico.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Recorrer usando un bucle foreach:</a:t>
            </a:r>
            <a:endParaRPr sz="2920" b="1" dirty="0">
              <a:solidFill>
                <a:srgbClr val="E122BB"/>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E99FB854-82A7-01CF-DCA1-AA1F9DF6BF64}"/>
              </a:ext>
            </a:extLst>
          </p:cNvPr>
          <p:cNvPicPr>
            <a:picLocks noChangeAspect="1"/>
          </p:cNvPicPr>
          <p:nvPr/>
        </p:nvPicPr>
        <p:blipFill>
          <a:blip r:embed="rId4"/>
          <a:stretch>
            <a:fillRect/>
          </a:stretch>
        </p:blipFill>
        <p:spPr>
          <a:xfrm>
            <a:off x="491851" y="1326365"/>
            <a:ext cx="3743265" cy="3346452"/>
          </a:xfrm>
          <a:prstGeom prst="rect">
            <a:avLst/>
          </a:prstGeom>
        </p:spPr>
      </p:pic>
    </p:spTree>
    <p:extLst>
      <p:ext uri="{BB962C8B-B14F-4D97-AF65-F5344CB8AC3E}">
        <p14:creationId xmlns:p14="http://schemas.microsoft.com/office/powerpoint/2010/main" val="29150131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Agregar elemento</a:t>
            </a:r>
            <a:endParaRPr sz="2920" b="1" dirty="0">
              <a:solidFill>
                <a:srgbClr val="E122BB"/>
              </a:solidFill>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2E24D3DC-160B-D44E-75D8-6C5544BBF0BD}"/>
              </a:ext>
            </a:extLst>
          </p:cNvPr>
          <p:cNvPicPr>
            <a:picLocks noChangeAspect="1"/>
          </p:cNvPicPr>
          <p:nvPr/>
        </p:nvPicPr>
        <p:blipFill>
          <a:blip r:embed="rId4"/>
          <a:stretch>
            <a:fillRect/>
          </a:stretch>
        </p:blipFill>
        <p:spPr>
          <a:xfrm>
            <a:off x="510387" y="1354412"/>
            <a:ext cx="4940162" cy="3281804"/>
          </a:xfrm>
          <a:prstGeom prst="rect">
            <a:avLst/>
          </a:prstGeom>
        </p:spPr>
      </p:pic>
      <p:sp>
        <p:nvSpPr>
          <p:cNvPr id="3" name="Google Shape;74;p16">
            <a:extLst>
              <a:ext uri="{FF2B5EF4-FFF2-40B4-BE49-F238E27FC236}">
                <a16:creationId xmlns:a16="http://schemas.microsoft.com/office/drawing/2014/main" id="{443F541C-F234-A873-6862-64A19B55082F}"/>
              </a:ext>
            </a:extLst>
          </p:cNvPr>
          <p:cNvSpPr txBox="1"/>
          <p:nvPr/>
        </p:nvSpPr>
        <p:spPr>
          <a:xfrm>
            <a:off x="6767824" y="1581293"/>
            <a:ext cx="2209200" cy="2330689"/>
          </a:xfrm>
          <a:prstGeom prst="rect">
            <a:avLst/>
          </a:prstGeom>
          <a:solidFill>
            <a:srgbClr val="E122BB"/>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sz="1200" dirty="0">
                <a:solidFill>
                  <a:schemeClr val="lt1"/>
                </a:solidFill>
              </a:rPr>
              <a:t>En este ejemplo, el arreglo original {1, 2, 3, 4, 5} se copia a un nuevo arreglo con un tamaño más grande, se agrega el nuevo elemento 6 al final del nuevo arreglo y luego se asigna el nuevo arreglo al arreglo original. Finalmente, se imprime el arreglo original con el nuevo elemento agregado.</a:t>
            </a:r>
          </a:p>
        </p:txBody>
      </p:sp>
    </p:spTree>
    <p:extLst>
      <p:ext uri="{BB962C8B-B14F-4D97-AF65-F5344CB8AC3E}">
        <p14:creationId xmlns:p14="http://schemas.microsoft.com/office/powerpoint/2010/main" val="16921420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Modificación de elementos del arreglo</a:t>
            </a:r>
            <a:endParaRPr sz="2920" b="1" dirty="0">
              <a:solidFill>
                <a:srgbClr val="E122BB"/>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32B51E24-E83C-D9C8-8700-5580845A1F86}"/>
              </a:ext>
            </a:extLst>
          </p:cNvPr>
          <p:cNvPicPr>
            <a:picLocks noChangeAspect="1"/>
          </p:cNvPicPr>
          <p:nvPr/>
        </p:nvPicPr>
        <p:blipFill>
          <a:blip r:embed="rId4"/>
          <a:stretch>
            <a:fillRect/>
          </a:stretch>
        </p:blipFill>
        <p:spPr>
          <a:xfrm>
            <a:off x="607404" y="1382915"/>
            <a:ext cx="6375400" cy="1676400"/>
          </a:xfrm>
          <a:prstGeom prst="rect">
            <a:avLst/>
          </a:prstGeom>
        </p:spPr>
      </p:pic>
    </p:spTree>
    <p:extLst>
      <p:ext uri="{BB962C8B-B14F-4D97-AF65-F5344CB8AC3E}">
        <p14:creationId xmlns:p14="http://schemas.microsoft.com/office/powerpoint/2010/main" val="1385624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Obtener longitud del arreglo</a:t>
            </a:r>
            <a:endParaRPr sz="2920" b="1" dirty="0">
              <a:solidFill>
                <a:srgbClr val="E122BB"/>
              </a:solidFill>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4E6E405D-D149-5A5D-0E68-E190D0009B23}"/>
              </a:ext>
            </a:extLst>
          </p:cNvPr>
          <p:cNvPicPr>
            <a:picLocks noChangeAspect="1"/>
          </p:cNvPicPr>
          <p:nvPr/>
        </p:nvPicPr>
        <p:blipFill>
          <a:blip r:embed="rId4"/>
          <a:stretch>
            <a:fillRect/>
          </a:stretch>
        </p:blipFill>
        <p:spPr>
          <a:xfrm>
            <a:off x="534546" y="1399255"/>
            <a:ext cx="6416269" cy="528286"/>
          </a:xfrm>
          <a:prstGeom prst="rect">
            <a:avLst/>
          </a:prstGeom>
        </p:spPr>
      </p:pic>
    </p:spTree>
    <p:extLst>
      <p:ext uri="{BB962C8B-B14F-4D97-AF65-F5344CB8AC3E}">
        <p14:creationId xmlns:p14="http://schemas.microsoft.com/office/powerpoint/2010/main" val="991729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419" sz="2920" b="1" dirty="0">
                <a:solidFill>
                  <a:srgbClr val="E122BB"/>
                </a:solidFill>
                <a:latin typeface="Montserrat"/>
                <a:ea typeface="Montserrat"/>
                <a:cs typeface="Montserrat"/>
                <a:sym typeface="Montserrat"/>
              </a:rPr>
              <a:t>Copiar un arreglo</a:t>
            </a:r>
            <a:endParaRPr sz="2920" b="1" dirty="0">
              <a:solidFill>
                <a:srgbClr val="E122BB"/>
              </a:solidFill>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180F8569-1594-2B99-0BFA-E0C5E70215A2}"/>
              </a:ext>
            </a:extLst>
          </p:cNvPr>
          <p:cNvPicPr>
            <a:picLocks noChangeAspect="1"/>
          </p:cNvPicPr>
          <p:nvPr/>
        </p:nvPicPr>
        <p:blipFill>
          <a:blip r:embed="rId4"/>
          <a:stretch>
            <a:fillRect/>
          </a:stretch>
        </p:blipFill>
        <p:spPr>
          <a:xfrm>
            <a:off x="527670" y="1376280"/>
            <a:ext cx="6711903" cy="580431"/>
          </a:xfrm>
          <a:prstGeom prst="rect">
            <a:avLst/>
          </a:prstGeom>
        </p:spPr>
      </p:pic>
    </p:spTree>
    <p:extLst>
      <p:ext uri="{BB962C8B-B14F-4D97-AF65-F5344CB8AC3E}">
        <p14:creationId xmlns:p14="http://schemas.microsoft.com/office/powerpoint/2010/main" val="1857196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0" y="834887"/>
            <a:ext cx="8520600" cy="1573005"/>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Características principales de los Arrays</a:t>
            </a:r>
          </a:p>
        </p:txBody>
      </p:sp>
    </p:spTree>
    <p:extLst>
      <p:ext uri="{BB962C8B-B14F-4D97-AF65-F5344CB8AC3E}">
        <p14:creationId xmlns:p14="http://schemas.microsoft.com/office/powerpoint/2010/main" val="1425145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Son estructuras de datos estáticas</a:t>
            </a:r>
            <a:endParaRPr dirty="0">
              <a:solidFill>
                <a:srgbClr val="E122BB"/>
              </a:solidFill>
              <a:latin typeface="Montserrat ExtraBold"/>
              <a:ea typeface="Montserrat ExtraBold"/>
              <a:cs typeface="Montserrat ExtraBold"/>
              <a:sym typeface="Montserrat ExtraBold"/>
            </a:endParaRP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Una vez que se define el tamaño del array, éste no puede ser modificado durante la ejecución del programa.</a:t>
            </a:r>
          </a:p>
        </p:txBody>
      </p:sp>
    </p:spTree>
    <p:extLst>
      <p:ext uri="{BB962C8B-B14F-4D97-AF65-F5344CB8AC3E}">
        <p14:creationId xmlns:p14="http://schemas.microsoft.com/office/powerpoint/2010/main" val="958404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ES" sz="2920" b="1" dirty="0">
                <a:solidFill>
                  <a:srgbClr val="E122BB"/>
                </a:solidFill>
                <a:latin typeface="Montserrat"/>
                <a:ea typeface="Montserrat"/>
                <a:cs typeface="Montserrat"/>
                <a:sym typeface="Montserrat"/>
              </a:rPr>
              <a:t>Estructuras de datos estáticas</a:t>
            </a: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p:txBody>
      </p:sp>
      <p:pic>
        <p:nvPicPr>
          <p:cNvPr id="1026" name="Picture 2">
            <a:extLst>
              <a:ext uri="{FF2B5EF4-FFF2-40B4-BE49-F238E27FC236}">
                <a16:creationId xmlns:a16="http://schemas.microsoft.com/office/drawing/2014/main" id="{55DF4CDE-68FF-F47B-3415-AF45EC2283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5639" y="1563228"/>
            <a:ext cx="8188349" cy="2935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990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Contienen elementos del mismo tipo de datos</a:t>
            </a:r>
            <a:endParaRPr dirty="0">
              <a:solidFill>
                <a:srgbClr val="E122BB"/>
              </a:solidFill>
              <a:latin typeface="Montserrat ExtraBold"/>
              <a:ea typeface="Montserrat ExtraBold"/>
              <a:cs typeface="Montserrat ExtraBold"/>
              <a:sym typeface="Montserrat ExtraBold"/>
            </a:endParaRP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Todos los elementos del array deben ser del mismo tipo de datos, ya sea numérico, booleano, caracter o String.</a:t>
            </a:r>
          </a:p>
        </p:txBody>
      </p:sp>
    </p:spTree>
    <p:extLst>
      <p:ext uri="{BB962C8B-B14F-4D97-AF65-F5344CB8AC3E}">
        <p14:creationId xmlns:p14="http://schemas.microsoft.com/office/powerpoint/2010/main" val="2230456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233425" y="144925"/>
            <a:ext cx="8594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1100"/>
              <a:buNone/>
            </a:pPr>
            <a:r>
              <a:rPr lang="es-ES" sz="2920" b="1" dirty="0">
                <a:solidFill>
                  <a:srgbClr val="E122BB"/>
                </a:solidFill>
                <a:latin typeface="Montserrat"/>
                <a:ea typeface="Montserrat"/>
                <a:cs typeface="Montserrat"/>
                <a:sym typeface="Montserrat"/>
              </a:rPr>
              <a:t>Contienen elementos del mismo tipo </a:t>
            </a: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a:p>
            <a:pPr marL="0" lvl="0" indent="0" algn="l" rtl="0">
              <a:spcBef>
                <a:spcPts val="0"/>
              </a:spcBef>
              <a:spcAft>
                <a:spcPts val="0"/>
              </a:spcAft>
              <a:buSzPts val="1100"/>
              <a:buNone/>
            </a:pPr>
            <a:endParaRPr sz="2920" b="1" dirty="0">
              <a:solidFill>
                <a:srgbClr val="E122BB"/>
              </a:solidFill>
              <a:latin typeface="Montserrat"/>
              <a:ea typeface="Montserrat"/>
              <a:cs typeface="Montserrat"/>
              <a:sym typeface="Montserrat"/>
            </a:endParaRPr>
          </a:p>
        </p:txBody>
      </p:sp>
      <p:pic>
        <p:nvPicPr>
          <p:cNvPr id="3074" name="Picture 2">
            <a:extLst>
              <a:ext uri="{FF2B5EF4-FFF2-40B4-BE49-F238E27FC236}">
                <a16:creationId xmlns:a16="http://schemas.microsoft.com/office/drawing/2014/main" id="{CDBB0F2E-DE3F-412B-6403-D0A0E0F311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571" y="1355558"/>
            <a:ext cx="7912100" cy="300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589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Son objetos</a:t>
            </a:r>
            <a:endParaRPr dirty="0">
              <a:solidFill>
                <a:srgbClr val="E122BB"/>
              </a:solidFill>
              <a:latin typeface="Montserrat ExtraBold"/>
              <a:ea typeface="Montserrat ExtraBold"/>
              <a:cs typeface="Montserrat ExtraBold"/>
              <a:sym typeface="Montserrat ExtraBold"/>
            </a:endParaRP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En Java, los Arrays son objetos y tienen un identificador de objeto que se puede utilizar para acceder a sus elementos.</a:t>
            </a:r>
          </a:p>
        </p:txBody>
      </p:sp>
    </p:spTree>
    <p:extLst>
      <p:ext uri="{BB962C8B-B14F-4D97-AF65-F5344CB8AC3E}">
        <p14:creationId xmlns:p14="http://schemas.microsoft.com/office/powerpoint/2010/main" val="1602071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9651" y="304275"/>
            <a:ext cx="4975917" cy="3631621"/>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s-419" dirty="0">
                <a:solidFill>
                  <a:srgbClr val="E122BB"/>
                </a:solidFill>
                <a:latin typeface="Montserrat ExtraBold"/>
                <a:ea typeface="Montserrat ExtraBold"/>
                <a:cs typeface="Montserrat ExtraBold"/>
                <a:sym typeface="Montserrat ExtraBold"/>
              </a:rPr>
              <a:t>Acceso a los elementos</a:t>
            </a:r>
          </a:p>
        </p:txBody>
      </p:sp>
      <p:sp>
        <p:nvSpPr>
          <p:cNvPr id="61" name="Google Shape;61;p14"/>
          <p:cNvSpPr txBox="1"/>
          <p:nvPr/>
        </p:nvSpPr>
        <p:spPr>
          <a:xfrm>
            <a:off x="5295568" y="304275"/>
            <a:ext cx="3528781" cy="3575962"/>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419" sz="1800" dirty="0">
                <a:solidFill>
                  <a:schemeClr val="lt1"/>
                </a:solidFill>
                <a:latin typeface="Montserrat Medium"/>
                <a:ea typeface="Montserrat Medium"/>
                <a:cs typeface="Montserrat Medium"/>
                <a:sym typeface="Montserrat Medium"/>
              </a:rPr>
              <a:t>Los elementos de un array se acceden mediante un índice numérico, empezando por el índice cero (0).</a:t>
            </a:r>
          </a:p>
        </p:txBody>
      </p:sp>
    </p:spTree>
    <p:extLst>
      <p:ext uri="{BB962C8B-B14F-4D97-AF65-F5344CB8AC3E}">
        <p14:creationId xmlns:p14="http://schemas.microsoft.com/office/powerpoint/2010/main" val="12439316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TotalTime>
  <Words>531</Words>
  <Application>Microsoft Macintosh PowerPoint</Application>
  <PresentationFormat>On-screen Show (16:9)</PresentationFormat>
  <Paragraphs>38</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Montserrat Medium</vt:lpstr>
      <vt:lpstr>Montserrat ExtraBold</vt:lpstr>
      <vt:lpstr>Montserrat</vt:lpstr>
      <vt:lpstr>Arial</vt:lpstr>
      <vt:lpstr>Simple Light</vt:lpstr>
      <vt:lpstr>Arreglos</vt:lpstr>
      <vt:lpstr>Arreglos</vt:lpstr>
      <vt:lpstr>Características principales de los Arrays</vt:lpstr>
      <vt:lpstr>Son estructuras de datos estáticas</vt:lpstr>
      <vt:lpstr>Estructuras de datos estáticas  </vt:lpstr>
      <vt:lpstr>Contienen elementos del mismo tipo de datos</vt:lpstr>
      <vt:lpstr>Contienen elementos del mismo tipo   </vt:lpstr>
      <vt:lpstr>Son objetos</vt:lpstr>
      <vt:lpstr>Acceso a los elementos</vt:lpstr>
      <vt:lpstr>Acceso a los elementos </vt:lpstr>
      <vt:lpstr>Capacidad limitada</vt:lpstr>
      <vt:lpstr>Los elementos del array están ordenados</vt:lpstr>
      <vt:lpstr>Se pueden inicializar en la declaración o mediante un bucle</vt:lpstr>
      <vt:lpstr>Arreglos Unidimensionales  </vt:lpstr>
      <vt:lpstr>Declaración e inicialización de un arreglo  </vt:lpstr>
      <vt:lpstr>Inicialización con valores explícitos </vt:lpstr>
      <vt:lpstr>Inicialización con valores explícitos </vt:lpstr>
      <vt:lpstr>Operaciones sobre arreglos</vt:lpstr>
      <vt:lpstr>Recorrer usando un bucle for:</vt:lpstr>
      <vt:lpstr>Recorrer usando un bucle foreach:</vt:lpstr>
      <vt:lpstr>Agregar elemento</vt:lpstr>
      <vt:lpstr>Modificación de elementos del arreglo</vt:lpstr>
      <vt:lpstr>Obtener longitud del arreglo</vt:lpstr>
      <vt:lpstr>Copiar un arreglo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Estructuras de control de Flujo: Iteradores</dc:title>
  <cp:lastModifiedBy>Facundo Uferer</cp:lastModifiedBy>
  <cp:revision>9</cp:revision>
  <dcterms:modified xsi:type="dcterms:W3CDTF">2024-04-30T20:15:34Z</dcterms:modified>
</cp:coreProperties>
</file>